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13716000" cx="24384000"/>
  <p:notesSz cx="6858000" cy="9144000"/>
  <p:embeddedFontLst>
    <p:embeddedFont>
      <p:font typeface="Helvetica Neue"/>
      <p:regular r:id="rId18"/>
      <p:bold r:id="rId19"/>
      <p:italic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pWBqTUYqfG7U0N757pMcbTZr/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26" Type="http://customschemas.google.com/relationships/presentationmetadata" Target="metadata"/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HelveticaNeue-regular.fntdata"/><Relationship Id="rId21" Type="http://schemas.openxmlformats.org/officeDocument/2006/relationships/font" Target="fonts/HelveticaNeue-boldItalic.fntdata"/><Relationship Id="rId3" Type="http://schemas.openxmlformats.org/officeDocument/2006/relationships/slideMaster" Target="slideMasters/slideMaster1.xml"/><Relationship Id="rId25" Type="http://schemas.openxmlformats.org/officeDocument/2006/relationships/font" Target="fonts/HelveticaNeueLight-boldItalic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0" Type="http://schemas.openxmlformats.org/officeDocument/2006/relationships/font" Target="fonts/HelveticaNeue-italic.fntdata"/><Relationship Id="rId2" Type="http://schemas.openxmlformats.org/officeDocument/2006/relationships/presProps" Target="presProps.xml"/><Relationship Id="rId16" Type="http://schemas.openxmlformats.org/officeDocument/2006/relationships/slide" Target="slides/slide12.xml"/><Relationship Id="rId29" Type="http://schemas.openxmlformats.org/officeDocument/2006/relationships/customXml" Target="../customXml/item3.xml"/><Relationship Id="rId24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3" Type="http://schemas.openxmlformats.org/officeDocument/2006/relationships/font" Target="fonts/HelveticaNeueLight-bold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8" Type="http://schemas.openxmlformats.org/officeDocument/2006/relationships/customXml" Target="../customXml/item2.xml"/><Relationship Id="rId10" Type="http://schemas.openxmlformats.org/officeDocument/2006/relationships/slide" Target="slides/slide6.xml"/><Relationship Id="rId19" Type="http://schemas.openxmlformats.org/officeDocument/2006/relationships/font" Target="fonts/HelveticaNeue-bold.fntdata"/><Relationship Id="rId22" Type="http://schemas.openxmlformats.org/officeDocument/2006/relationships/font" Target="fonts/HelveticaNeueLight-regular.fntdata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Arial"/>
              <a:buNone/>
            </a:pPr>
            <a:r>
              <a:rPr lang="en-US" sz="2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Adding SLAM-based autonomous navigation demands serious onboard processing; pairing a flight controller with a companion board.</a:t>
            </a:r>
            <a:endParaRPr sz="48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902230bf_0_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50"/>
              <a:buFont typeface="Arial"/>
              <a:buNone/>
            </a:pPr>
            <a:r>
              <a:rPr i="1" lang="en-US" sz="18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Interim builds: carbon-fiber-reinforced PLA (FDM) and a machined carbon-fiber composite slab.</a:t>
            </a:r>
            <a:endParaRPr sz="48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f5902230bf_0_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584eac72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584eac725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584eac725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584eac725_0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Open &amp; New Topics">
  <p:cSld name="6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2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8" name="Google Shape;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2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2" type="body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1" name="Google Shape;11;p12"/>
          <p:cNvSpPr txBox="1"/>
          <p:nvPr/>
        </p:nvSpPr>
        <p:spPr>
          <a:xfrm>
            <a:off x="9946341" y="457200"/>
            <a:ext cx="14003904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AUTONOMY &amp; ROBOTICS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odeling, Simulation, Prototyping, And Validation">
  <p:cSld name="1_Modeling, Simulation, Prototyping, And Validation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/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2" name="Google Shape;62;p21"/>
          <p:cNvSpPr txBox="1"/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B57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  <a:t>MODELING, SIMULATION, </a:t>
            </a:r>
            <a:br>
              <a:rPr b="1" i="0" lang="en-US" sz="4200" u="none" cap="none" strike="noStrik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  <a:t>PROTOTYPING &amp; VALIDATION </a:t>
            </a:r>
            <a:endParaRPr b="1" i="0" sz="4200" u="none" cap="none" strike="noStrike">
              <a:solidFill>
                <a:srgbClr val="7CB57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65" name="Google Shape;65;p21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orient="horz" pos="4320">
          <p15:clr>
            <a:srgbClr val="FBAE40"/>
          </p15:clr>
        </p15:guide>
        <p15:guide id="3" orient="horz" pos="4420">
          <p15:clr>
            <a:srgbClr val="FBAE40"/>
          </p15:clr>
        </p15:guide>
        <p15:guide id="4" pos="1509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Open &amp; New Topics">
  <p:cSld name="4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8" name="Google Shape;6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2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0" name="Google Shape;70;p22"/>
          <p:cNvSpPr txBox="1"/>
          <p:nvPr>
            <p:ph idx="2" type="body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1" name="Google Shape;71;p22"/>
          <p:cNvSpPr txBox="1"/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MODULAR OPEN </a:t>
            </a:r>
            <a:b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SYSTEMS APPROACH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odular Open Systems Approach">
  <p:cSld name="1_Modular Open Systems Approach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" name="Google Shape;74;p23"/>
          <p:cNvSpPr txBox="1"/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BAFD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  <a:t>MODULAR OPEN </a:t>
            </a:r>
            <a:br>
              <a:rPr b="1" i="0" lang="en-US" sz="4200" u="none" cap="none" strike="noStrik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  <a:t>SYSTEMS APPROACH</a:t>
            </a:r>
            <a:endParaRPr b="1" i="0" sz="4200" u="none" cap="none" strike="noStrike">
              <a:solidFill>
                <a:srgbClr val="05BAF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3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7" name="Google Shape;77;p23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Open &amp; New Topics">
  <p:cSld name="5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80" name="Google Shape;8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4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2" name="Google Shape;82;p24"/>
          <p:cNvSpPr txBox="1"/>
          <p:nvPr>
            <p:ph idx="2" type="body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3" name="Google Shape;83;p24"/>
          <p:cNvSpPr txBox="1"/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DIGITAL ENGINEERING </a:t>
            </a:r>
            <a:b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 SYSTEMS ENGINEERING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gital Engineering / Systems Engineering">
  <p:cSld name="1_Digital Engineering / Systems Engineering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/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6" name="Google Shape;86;p25"/>
          <p:cNvSpPr txBox="1"/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2B2B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  <a:t>DIGITAL ENGINEERING </a:t>
            </a:r>
            <a:br>
              <a:rPr b="1" i="0" lang="en-US" sz="4200" u="none" cap="none" strike="noStrik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  <a:t>/ SYSTEMS ENGINEERING</a:t>
            </a:r>
            <a:endParaRPr b="1" i="0" sz="4200" u="none" cap="none" strike="noStrike">
              <a:solidFill>
                <a:srgbClr val="AD2B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5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9" name="Google Shape;89;p25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Open &amp; New Topics">
  <p:cSld name="7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6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6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94" name="Google Shape;94;p26"/>
          <p:cNvSpPr txBox="1"/>
          <p:nvPr>
            <p:ph idx="2" type="body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95" name="Google Shape;95;p26"/>
          <p:cNvSpPr txBox="1"/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 &amp; MOBILITY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ower &amp; Mobility">
  <p:cSld name="1_Power &amp; Mobility">
    <p:bg>
      <p:bgPr>
        <a:gradFill>
          <a:gsLst>
            <a:gs pos="0">
              <a:schemeClr val="lt1"/>
            </a:gs>
            <a:gs pos="200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7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8" name="Google Shape;98;p27"/>
          <p:cNvSpPr txBox="1"/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67B7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4867B7"/>
                </a:solidFill>
                <a:latin typeface="Arial"/>
                <a:ea typeface="Arial"/>
                <a:cs typeface="Arial"/>
                <a:sym typeface="Arial"/>
              </a:rPr>
              <a:t>POWER &amp; MOBILITY </a:t>
            </a:r>
            <a:endParaRPr b="1" i="0" sz="4200" u="none" cap="none" strike="noStrike">
              <a:solidFill>
                <a:srgbClr val="486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7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1" name="Google Shape;101;p27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AAR">
  <p:cSld name="1_AAR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cap="flat" cmpd="sng" w="12700">
            <a:solidFill>
              <a:schemeClr val="accent1"/>
            </a:solidFill>
            <a:prstDash val="solid"/>
            <a:miter lim="4000"/>
            <a:headEnd len="sm" w="sm" type="none"/>
            <a:tailEnd len="sm" w="sm" type="none"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" name="Google Shape;14;p13"/>
          <p:cNvSpPr txBox="1"/>
          <p:nvPr/>
        </p:nvSpPr>
        <p:spPr>
          <a:xfrm>
            <a:off x="9946341" y="457200"/>
            <a:ext cx="14003904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AUTONOMY &amp; ROBOTICS</a:t>
            </a:r>
            <a:endParaRPr b="1" i="0" sz="4200" u="none" cap="none" strike="noStrike">
              <a:solidFill>
                <a:srgbClr val="703F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3"/>
          <p:cNvSpPr txBox="1"/>
          <p:nvPr>
            <p:ph idx="1" type="body"/>
          </p:nvPr>
        </p:nvSpPr>
        <p:spPr>
          <a:xfrm>
            <a:off x="433756" y="1519092"/>
            <a:ext cx="21141958" cy="109652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7" name="Google Shape;17;p13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lied Artificial Intelligence">
  <p:cSld name="Applied Artificial Intelligence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2" name="Google Shape;22;p14"/>
          <p:cNvSpPr txBox="1"/>
          <p:nvPr>
            <p:ph idx="2" type="body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3" name="Google Shape;23;p14"/>
          <p:cNvSpPr txBox="1"/>
          <p:nvPr/>
        </p:nvSpPr>
        <p:spPr>
          <a:xfrm>
            <a:off x="11978640" y="457200"/>
            <a:ext cx="11986260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APPLIED ARTIFICIAL INTELLIGENCE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lied Artificial Intelligence B">
  <p:cSld name="Applied Artificial Intelligence B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6" name="Google Shape;26;p15"/>
          <p:cNvSpPr txBox="1"/>
          <p:nvPr/>
        </p:nvSpPr>
        <p:spPr>
          <a:xfrm>
            <a:off x="12832080" y="457200"/>
            <a:ext cx="11132820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8D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E78D00"/>
                </a:solidFill>
                <a:latin typeface="Arial"/>
                <a:ea typeface="Arial"/>
                <a:cs typeface="Arial"/>
                <a:sym typeface="Arial"/>
              </a:rPr>
              <a:t>APPLIED ARTIFICIAL INTELLIGENCE</a:t>
            </a:r>
            <a:endParaRPr b="1" i="0" sz="4200" u="none" cap="none" strike="noStrike">
              <a:solidFill>
                <a:srgbClr val="E78D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ybersecurity">
  <p:cSld name="Cybersecurity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6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32" name="Google Shape;3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4" name="Google Shape;34;p16"/>
          <p:cNvSpPr txBox="1"/>
          <p:nvPr>
            <p:ph idx="2" type="body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5" name="Google Shape;35;p16"/>
          <p:cNvSpPr txBox="1"/>
          <p:nvPr/>
        </p:nvSpPr>
        <p:spPr>
          <a:xfrm>
            <a:off x="11978640" y="457200"/>
            <a:ext cx="11986260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CYBERSECURITY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ybersecurity B">
  <p:cSld name="Cybersecurity B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8" name="Google Shape;38;p17"/>
          <p:cNvSpPr txBox="1"/>
          <p:nvPr/>
        </p:nvSpPr>
        <p:spPr>
          <a:xfrm>
            <a:off x="12832080" y="457200"/>
            <a:ext cx="11132820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18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076C18"/>
                </a:solidFill>
                <a:latin typeface="Arial"/>
                <a:ea typeface="Arial"/>
                <a:cs typeface="Arial"/>
                <a:sym typeface="Arial"/>
              </a:rPr>
              <a:t>CYBERSECURITY</a:t>
            </a:r>
            <a:endParaRPr b="1" i="0" sz="4200" u="none" cap="none" strike="noStrike">
              <a:solidFill>
                <a:srgbClr val="076C1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41" name="Google Shape;41;p17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Open &amp; New Topics">
  <p:cSld name="8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4" name="Google Shape;4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8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46" name="Google Shape;46;p18"/>
          <p:cNvSpPr txBox="1"/>
          <p:nvPr>
            <p:ph idx="2" type="body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47" name="Google Shape;47;p18"/>
          <p:cNvSpPr txBox="1"/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SESSION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Open &amp; New Topics">
  <p:cSld name="9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0" name="Google Shape;50;p19"/>
          <p:cNvSpPr txBox="1"/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D814A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9D814A"/>
                </a:solidFill>
                <a:latin typeface="Arial"/>
                <a:ea typeface="Arial"/>
                <a:cs typeface="Arial"/>
                <a:sym typeface="Arial"/>
              </a:rPr>
              <a:t>OPEN SESSION</a:t>
            </a:r>
            <a:endParaRPr b="1" i="0" sz="4200" u="none" cap="none" strike="noStrike">
              <a:solidFill>
                <a:srgbClr val="9D81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9"/>
          <p:cNvSpPr txBox="1"/>
          <p:nvPr>
            <p:ph idx="1" type="body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3" name="Google Shape;53;p19"/>
          <p:cNvSpPr txBox="1"/>
          <p:nvPr>
            <p:ph idx="2" type="body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b="1" i="0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Open &amp; New Topics">
  <p:cSld name="3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>
            <a:noFill/>
          </a:ln>
          <a:effectLst>
            <a:outerShdw blurRad="38100" rotWithShape="0" dir="5400000" dist="25400">
              <a:srgbClr val="000000">
                <a:alpha val="50196"/>
              </a:srgbClr>
            </a:outerShdw>
          </a:effectLst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6" name="Google Shape;56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0"/>
          <p:cNvSpPr txBox="1"/>
          <p:nvPr>
            <p:ph idx="1" type="body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8" name="Google Shape;58;p20"/>
          <p:cNvSpPr txBox="1"/>
          <p:nvPr>
            <p:ph idx="2" type="body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286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286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286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b="0" i="0" sz="4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9" name="Google Shape;59;p20"/>
          <p:cNvSpPr txBox="1"/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MODELING, SIMULATION, </a:t>
            </a:r>
            <a:b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PROTOTYPING &amp; VALIDATION 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232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>
            <p:ph idx="1" type="body"/>
          </p:nvPr>
        </p:nvSpPr>
        <p:spPr>
          <a:xfrm>
            <a:off x="1971530" y="5550000"/>
            <a:ext cx="19604183" cy="2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Yeen K. Lee</a:t>
            </a:r>
            <a:r>
              <a:rPr baseline="30000" lang="en-US"/>
              <a:t>1</a:t>
            </a:r>
            <a:r>
              <a:rPr lang="en-US"/>
              <a:t>, Sean Bainard</a:t>
            </a:r>
            <a:r>
              <a:rPr baseline="30000" lang="en-US"/>
              <a:t>1</a:t>
            </a:r>
            <a:r>
              <a:rPr lang="en-US"/>
              <a:t>, Michael Shaughnessy</a:t>
            </a:r>
            <a:r>
              <a:rPr baseline="30000" lang="en-US"/>
              <a:t>1</a:t>
            </a:r>
            <a:r>
              <a:rPr lang="en-US"/>
              <a:t>, Matt Bolger</a:t>
            </a:r>
            <a:r>
              <a:rPr baseline="30000" lang="en-US"/>
              <a:t>1</a:t>
            </a:r>
            <a:r>
              <a:rPr lang="en-US"/>
              <a:t>, R. Tucker Koepp</a:t>
            </a:r>
            <a:r>
              <a:rPr baseline="30000" lang="en-US"/>
              <a:t>1</a:t>
            </a:r>
            <a:r>
              <a:rPr lang="en-US"/>
              <a:t>, Roya Salehzadeh</a:t>
            </a:r>
            <a:r>
              <a:rPr baseline="30000" lang="en-US"/>
              <a:t>1</a:t>
            </a:r>
            <a:r>
              <a:rPr lang="en-US"/>
              <a:t>, Stephen Mallory</a:t>
            </a:r>
            <a:r>
              <a:rPr baseline="30000" lang="en-US"/>
              <a:t>1</a:t>
            </a:r>
            <a:r>
              <a:rPr lang="en-US"/>
              <a:t>, James A. Mynderse</a:t>
            </a:r>
            <a:r>
              <a:rPr baseline="30000" lang="en-US"/>
              <a:t>1</a:t>
            </a:r>
            <a:r>
              <a:rPr lang="en-US"/>
              <a:t>, Pedro Guillen</a:t>
            </a:r>
            <a:r>
              <a:rPr baseline="30000" lang="en-US"/>
              <a:t>2</a:t>
            </a:r>
            <a:r>
              <a:rPr lang="en-US"/>
              <a:t>, Margarita Hernandez</a:t>
            </a:r>
            <a:r>
              <a:rPr baseline="30000" lang="en-US"/>
              <a:t>2</a:t>
            </a:r>
            <a:endParaRPr baseline="30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aseline="30000" i="1" lang="en-US" sz="2000"/>
              <a:t>1</a:t>
            </a:r>
            <a:r>
              <a:rPr i="1" lang="en-US" sz="2000"/>
              <a:t>Lawrence Technological University, Southfield, MI</a:t>
            </a:r>
            <a:br>
              <a:rPr i="1" lang="en-US" sz="2000"/>
            </a:br>
            <a:r>
              <a:rPr baseline="30000" i="1" lang="en-US" sz="2000"/>
              <a:t>2</a:t>
            </a:r>
            <a:r>
              <a:rPr i="1" lang="en-US" sz="2000"/>
              <a:t>Centrepolis Accelerator, Southfield, MI</a:t>
            </a:r>
            <a:endParaRPr/>
          </a:p>
        </p:txBody>
      </p:sp>
      <p:sp>
        <p:nvSpPr>
          <p:cNvPr id="107" name="Google Shape;107;p1"/>
          <p:cNvSpPr txBox="1"/>
          <p:nvPr>
            <p:ph idx="2" type="body"/>
          </p:nvPr>
        </p:nvSpPr>
        <p:spPr>
          <a:xfrm>
            <a:off x="1971530" y="2750000"/>
            <a:ext cx="19604183" cy="2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/>
              <a:t>Development of a UAV Platform for Remote Inspection and Visualization</a:t>
            </a:r>
            <a:endParaRPr/>
          </a:p>
        </p:txBody>
      </p:sp>
      <p:sp>
        <p:nvSpPr>
          <p:cNvPr id="108" name="Google Shape;108;p1"/>
          <p:cNvSpPr txBox="1"/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2026 NDIA Ground Vehicle Systems Engineering and Technology Symposium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Autonomy &amp; Robotics Technical Session  •  August 11–13, 2026  •  Novi, Michigan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ROS 2</a:t>
            </a:r>
            <a:r>
              <a:rPr lang="en-US"/>
              <a:t> Architecture &amp; Node Structure</a:t>
            </a: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433756" y="393192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5" name="Google Shape;205;p7"/>
          <p:cNvSpPr txBox="1"/>
          <p:nvPr>
            <p:ph idx="1" type="body"/>
          </p:nvPr>
        </p:nvSpPr>
        <p:spPr>
          <a:xfrm>
            <a:off x="845236" y="438912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VOXL Sensor Publisher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VIO, tracking camera, ToF point cloud</a:t>
            </a:r>
            <a:endParaRPr sz="3200"/>
          </a:p>
        </p:txBody>
      </p:sp>
      <p:sp>
        <p:nvSpPr>
          <p:cNvPr id="206" name="Google Shape;206;p7"/>
          <p:cNvSpPr/>
          <p:nvPr/>
        </p:nvSpPr>
        <p:spPr>
          <a:xfrm>
            <a:off x="8440225" y="393192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7" name="Google Shape;207;p7"/>
          <p:cNvSpPr txBox="1"/>
          <p:nvPr>
            <p:ph idx="1" type="body"/>
          </p:nvPr>
        </p:nvSpPr>
        <p:spPr>
          <a:xfrm>
            <a:off x="8851705" y="438912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qvio_ned_to_enu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Convert NED odometry to ENU frame</a:t>
            </a:r>
            <a:endParaRPr sz="3200"/>
          </a:p>
        </p:txBody>
      </p:sp>
      <p:sp>
        <p:nvSpPr>
          <p:cNvPr id="208" name="Google Shape;208;p7"/>
          <p:cNvSpPr/>
          <p:nvPr/>
        </p:nvSpPr>
        <p:spPr>
          <a:xfrm>
            <a:off x="16446694" y="393192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9" name="Google Shape;209;p7"/>
          <p:cNvSpPr txBox="1"/>
          <p:nvPr>
            <p:ph idx="1" type="body"/>
          </p:nvPr>
        </p:nvSpPr>
        <p:spPr>
          <a:xfrm>
            <a:off x="16858174" y="438912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camera_info_pub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Publish camera intrinsic calibration</a:t>
            </a:r>
            <a:endParaRPr sz="3200"/>
          </a:p>
        </p:txBody>
      </p:sp>
      <p:sp>
        <p:nvSpPr>
          <p:cNvPr id="210" name="Google Shape;210;p7"/>
          <p:cNvSpPr/>
          <p:nvPr/>
        </p:nvSpPr>
        <p:spPr>
          <a:xfrm>
            <a:off x="433756" y="740664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11" name="Google Shape;211;p7"/>
          <p:cNvSpPr txBox="1"/>
          <p:nvPr>
            <p:ph idx="1" type="body"/>
          </p:nvPr>
        </p:nvSpPr>
        <p:spPr>
          <a:xfrm>
            <a:off x="845236" y="786384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rgb_compression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Compress imagery to cut bandwidth</a:t>
            </a:r>
            <a:endParaRPr sz="3200"/>
          </a:p>
        </p:txBody>
      </p:sp>
      <p:sp>
        <p:nvSpPr>
          <p:cNvPr id="212" name="Google Shape;212;p7"/>
          <p:cNvSpPr/>
          <p:nvPr/>
        </p:nvSpPr>
        <p:spPr>
          <a:xfrm>
            <a:off x="8440225" y="740664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EDE7F3"/>
          </a:solidFill>
          <a:ln cap="flat" cmpd="sng" w="12700">
            <a:solidFill>
              <a:srgbClr val="DE6A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13" name="Google Shape;213;p7"/>
          <p:cNvSpPr txBox="1"/>
          <p:nvPr>
            <p:ph idx="1" type="body"/>
          </p:nvPr>
        </p:nvSpPr>
        <p:spPr>
          <a:xfrm>
            <a:off x="8851705" y="786384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EKF Fusion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Refined state on /odometry/filtered</a:t>
            </a:r>
            <a:endParaRPr sz="3200"/>
          </a:p>
        </p:txBody>
      </p:sp>
      <p:sp>
        <p:nvSpPr>
          <p:cNvPr id="214" name="Google Shape;214;p7"/>
          <p:cNvSpPr/>
          <p:nvPr/>
        </p:nvSpPr>
        <p:spPr>
          <a:xfrm>
            <a:off x="16446694" y="7406640"/>
            <a:ext cx="7503549" cy="2926080"/>
          </a:xfrm>
          <a:prstGeom prst="roundRect">
            <a:avLst>
              <a:gd fmla="val 6000" name="adj"/>
            </a:avLst>
          </a:prstGeom>
          <a:solidFill>
            <a:srgbClr val="EDE7F3"/>
          </a:solidFill>
          <a:ln cap="flat" cmpd="sng" w="12700">
            <a:solidFill>
              <a:srgbClr val="DE6A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15" name="Google Shape;215;p7"/>
          <p:cNvSpPr txBox="1"/>
          <p:nvPr>
            <p:ph idx="1" type="body"/>
          </p:nvPr>
        </p:nvSpPr>
        <p:spPr>
          <a:xfrm>
            <a:off x="16858174" y="7863840"/>
            <a:ext cx="6680589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200"/>
              <a:buFont typeface="Arial"/>
              <a:buNone/>
            </a:pPr>
            <a:r>
              <a:rPr b="1" lang="en-US" sz="32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RTAB-Map SLAM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5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2D occupancy + 3D point cloud map</a:t>
            </a:r>
            <a:endParaRPr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/>
              <a:t>ROS 2 → Unreal Engine Digital Twin</a:t>
            </a:r>
            <a:endParaRPr/>
          </a:p>
        </p:txBody>
      </p:sp>
      <p:sp>
        <p:nvSpPr>
          <p:cNvPr id="221" name="Google Shape;221;p8"/>
          <p:cNvSpPr txBox="1"/>
          <p:nvPr>
            <p:ph idx="1" type="body"/>
          </p:nvPr>
        </p:nvSpPr>
        <p:spPr>
          <a:xfrm>
            <a:off x="433756" y="2880360"/>
            <a:ext cx="23516488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Arial"/>
              <a:buNone/>
            </a:pPr>
            <a:r>
              <a:rPr lang="en-US" sz="2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The rclUE bridge (Rapyuta Robotics) links ROS 2 and Unreal Engine, letting Unreal actors behave as full ROS 2 nodes — publishing and subscribing to topics bidirectionally.</a:t>
            </a:r>
            <a:endParaRPr/>
          </a:p>
        </p:txBody>
      </p:sp>
      <p:sp>
        <p:nvSpPr>
          <p:cNvPr id="222" name="Google Shape;222;p8"/>
          <p:cNvSpPr txBox="1"/>
          <p:nvPr>
            <p:ph idx="1" type="body"/>
          </p:nvPr>
        </p:nvSpPr>
        <p:spPr>
          <a:xfrm>
            <a:off x="433756" y="4023360"/>
            <a:ext cx="100584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472948" lvl="0" marL="38404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Arial"/>
              <a:buChar char="•"/>
            </a:pPr>
            <a:r>
              <a:rPr lang="en-US" sz="3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Point cloud (sensor_msgs/PointCloud2) is published over ROS 2.</a:t>
            </a:r>
            <a:endParaRPr sz="3500"/>
          </a:p>
          <a:p>
            <a:pPr indent="-47294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Arial"/>
              <a:buChar char="•"/>
            </a:pPr>
            <a:r>
              <a:rPr lang="en-US" sz="3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An rclUE subscriber picks it up; a script parses it into an Unreal LiDAR Point Cloud (LPC).</a:t>
            </a:r>
            <a:endParaRPr sz="3500"/>
          </a:p>
          <a:p>
            <a:pPr indent="-47294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Arial"/>
              <a:buChar char="•"/>
            </a:pPr>
            <a:r>
              <a:rPr lang="en-US" sz="3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Unreal renders the cloud in 3D — with camera navigation and live LPC transforms.</a:t>
            </a:r>
            <a:endParaRPr sz="3500"/>
          </a:p>
          <a:p>
            <a:pPr indent="-47294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703F9F"/>
              </a:buClr>
              <a:buSzPts val="3500"/>
              <a:buFont typeface="Arial"/>
              <a:buChar char="•"/>
            </a:pPr>
            <a:r>
              <a:rPr b="1" lang="en-US" sz="35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Result: real-time wireless visualization of drone-mounted sensor data.</a:t>
            </a:r>
            <a:endParaRPr sz="3500"/>
          </a:p>
        </p:txBody>
      </p:sp>
      <p:pic>
        <p:nvPicPr>
          <p:cNvPr id="223" name="Google Shape;22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2236" y="4023360"/>
            <a:ext cx="12818008" cy="8132313"/>
          </a:xfrm>
          <a:prstGeom prst="rect">
            <a:avLst/>
          </a:prstGeom>
          <a:noFill/>
          <a:ln cap="flat" cmpd="sng" w="9525">
            <a:solidFill>
              <a:srgbClr val="DCDEE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/>
              <a:t>Demonstrated Result: Real-Time 3D Reconstruction</a:t>
            </a:r>
            <a:endParaRPr/>
          </a:p>
        </p:txBody>
      </p:sp>
      <p:sp>
        <p:nvSpPr>
          <p:cNvPr id="229" name="Google Shape;229;p9"/>
          <p:cNvSpPr txBox="1"/>
          <p:nvPr>
            <p:ph idx="1" type="body"/>
          </p:nvPr>
        </p:nvSpPr>
        <p:spPr>
          <a:xfrm>
            <a:off x="433756" y="2880360"/>
            <a:ext cx="2351648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Arial"/>
              <a:buNone/>
            </a:pPr>
            <a:r>
              <a:rPr lang="en-US" sz="2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The full pipeline</a:t>
            </a:r>
            <a:r>
              <a:rPr lang="en-US" sz="2600">
                <a:solidFill>
                  <a:srgbClr val="262626"/>
                </a:solidFill>
              </a:rPr>
              <a:t>:</a:t>
            </a:r>
            <a:r>
              <a:rPr lang="en-US" sz="2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RGB + ToF depth through ROS 2 to Unreal </a:t>
            </a:r>
            <a:r>
              <a:rPr lang="en-US" sz="2600">
                <a:solidFill>
                  <a:srgbClr val="262626"/>
                </a:solidFill>
              </a:rPr>
              <a:t>which</a:t>
            </a:r>
            <a:r>
              <a:rPr lang="en-US" sz="2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produces a colorized 3D reconstruction immediately recognizable as the indoor lab environment.</a:t>
            </a:r>
            <a:endParaRPr/>
          </a:p>
        </p:txBody>
      </p:sp>
      <p:pic>
        <p:nvPicPr>
          <p:cNvPr id="230" name="Google Shape;23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3931920"/>
            <a:ext cx="13716000" cy="8260080"/>
          </a:xfrm>
          <a:prstGeom prst="rect">
            <a:avLst/>
          </a:prstGeom>
          <a:noFill/>
          <a:ln cap="flat" cmpd="sng" w="9525">
            <a:solidFill>
              <a:srgbClr val="DCDEE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"/>
          <p:cNvSpPr txBox="1"/>
          <p:nvPr>
            <p:ph idx="2" type="body"/>
          </p:nvPr>
        </p:nvSpPr>
        <p:spPr>
          <a:xfrm>
            <a:off x="433755" y="238931"/>
            <a:ext cx="146748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236" name="Google Shape;236;p10"/>
          <p:cNvSpPr/>
          <p:nvPr/>
        </p:nvSpPr>
        <p:spPr>
          <a:xfrm>
            <a:off x="433756" y="2194560"/>
            <a:ext cx="23516488" cy="214884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37" name="Google Shape;237;p10"/>
          <p:cNvSpPr txBox="1"/>
          <p:nvPr>
            <p:ph idx="1" type="body"/>
          </p:nvPr>
        </p:nvSpPr>
        <p:spPr>
          <a:xfrm>
            <a:off x="982396" y="2194560"/>
            <a:ext cx="1463040" cy="2148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38" name="Google Shape;238;p10"/>
          <p:cNvSpPr txBox="1"/>
          <p:nvPr>
            <p:ph idx="1" type="body"/>
          </p:nvPr>
        </p:nvSpPr>
        <p:spPr>
          <a:xfrm>
            <a:off x="2628316" y="2560320"/>
            <a:ext cx="20773288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28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Integrated platform delivered</a:t>
            </a:r>
            <a:endParaRPr sz="5200"/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50"/>
              <a:buFont typeface="Arial"/>
              <a:buNone/>
            </a:pP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An attritable</a:t>
            </a: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 sub-250g UAV, ground cont</a:t>
            </a: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rol station, and visualization interface — working together.</a:t>
            </a:r>
            <a:endParaRPr sz="5200"/>
          </a:p>
        </p:txBody>
      </p:sp>
      <p:sp>
        <p:nvSpPr>
          <p:cNvPr id="239" name="Google Shape;239;p10"/>
          <p:cNvSpPr/>
          <p:nvPr/>
        </p:nvSpPr>
        <p:spPr>
          <a:xfrm>
            <a:off x="433756" y="4709160"/>
            <a:ext cx="23516488" cy="214884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40" name="Google Shape;240;p10"/>
          <p:cNvSpPr txBox="1"/>
          <p:nvPr>
            <p:ph idx="1" type="body"/>
          </p:nvPr>
        </p:nvSpPr>
        <p:spPr>
          <a:xfrm>
            <a:off x="982396" y="4709160"/>
            <a:ext cx="1463040" cy="2148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41" name="Google Shape;241;p10"/>
          <p:cNvSpPr txBox="1"/>
          <p:nvPr>
            <p:ph idx="1" type="body"/>
          </p:nvPr>
        </p:nvSpPr>
        <p:spPr>
          <a:xfrm>
            <a:off x="2628316" y="5074920"/>
            <a:ext cx="20773288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28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Autonomy in GPS-denied interiors</a:t>
            </a:r>
            <a:endParaRPr sz="5200"/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50"/>
              <a:buFont typeface="Arial"/>
              <a:buNone/>
            </a:pP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VOXL 2 compute with RTAB-Map SLAM enables navigation where GPS fails.</a:t>
            </a:r>
            <a:endParaRPr sz="5200"/>
          </a:p>
        </p:txBody>
      </p:sp>
      <p:sp>
        <p:nvSpPr>
          <p:cNvPr id="242" name="Google Shape;242;p10"/>
          <p:cNvSpPr/>
          <p:nvPr/>
        </p:nvSpPr>
        <p:spPr>
          <a:xfrm>
            <a:off x="433756" y="7223760"/>
            <a:ext cx="23516488" cy="214884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43" name="Google Shape;243;p10"/>
          <p:cNvSpPr txBox="1"/>
          <p:nvPr>
            <p:ph idx="1" type="body"/>
          </p:nvPr>
        </p:nvSpPr>
        <p:spPr>
          <a:xfrm>
            <a:off x="982396" y="7223760"/>
            <a:ext cx="1463040" cy="2148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44" name="Google Shape;244;p10"/>
          <p:cNvSpPr txBox="1"/>
          <p:nvPr>
            <p:ph idx="1" type="body"/>
          </p:nvPr>
        </p:nvSpPr>
        <p:spPr>
          <a:xfrm>
            <a:off x="2628316" y="7589520"/>
            <a:ext cx="20773288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28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Validated data pipeline</a:t>
            </a:r>
            <a:endParaRPr sz="5200"/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50"/>
              <a:buFont typeface="Arial"/>
              <a:buNone/>
            </a:pP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ROS 2-to-Unreal demonstrated, rendering live UAV data into a high-fidelity 3D digital twin.</a:t>
            </a:r>
            <a:endParaRPr sz="5200"/>
          </a:p>
        </p:txBody>
      </p:sp>
      <p:sp>
        <p:nvSpPr>
          <p:cNvPr id="245" name="Google Shape;245;p10"/>
          <p:cNvSpPr/>
          <p:nvPr/>
        </p:nvSpPr>
        <p:spPr>
          <a:xfrm>
            <a:off x="433756" y="9738360"/>
            <a:ext cx="23516488" cy="214884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46" name="Google Shape;246;p10"/>
          <p:cNvSpPr txBox="1"/>
          <p:nvPr>
            <p:ph idx="1" type="body"/>
          </p:nvPr>
        </p:nvSpPr>
        <p:spPr>
          <a:xfrm>
            <a:off x="982396" y="9738360"/>
            <a:ext cx="1463040" cy="2148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47" name="Google Shape;247;p10"/>
          <p:cNvSpPr txBox="1"/>
          <p:nvPr>
            <p:ph idx="1" type="body"/>
          </p:nvPr>
        </p:nvSpPr>
        <p:spPr>
          <a:xfrm>
            <a:off x="2628316" y="10104120"/>
            <a:ext cx="20773288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28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Data into decisions</a:t>
            </a:r>
            <a:endParaRPr sz="5200"/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50"/>
              <a:buFont typeface="Arial"/>
              <a:buNone/>
            </a:pPr>
            <a:r>
              <a:rPr lang="en-US" sz="24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High-resolution ToF depth yields reconstructions that support real-time situational awareness.</a:t>
            </a:r>
            <a:endParaRPr sz="5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 sz="6400"/>
              <a:t>Autonomous UAVs Provide Essential Information for First Responders</a:t>
            </a:r>
            <a:endParaRPr sz="6400"/>
          </a:p>
        </p:txBody>
      </p:sp>
      <p:sp>
        <p:nvSpPr>
          <p:cNvPr id="114" name="Google Shape;114;p2"/>
          <p:cNvSpPr txBox="1"/>
          <p:nvPr>
            <p:ph idx="1" type="body"/>
          </p:nvPr>
        </p:nvSpPr>
        <p:spPr>
          <a:xfrm>
            <a:off x="433781" y="9853985"/>
            <a:ext cx="235164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rgbClr val="262626"/>
                </a:solidFill>
              </a:rPr>
              <a:t>First responders need eyes inside hazardous spaces, active fires, structural collapse, chemical leaks, without putting people in harms way</a:t>
            </a:r>
            <a:endParaRPr sz="3200">
              <a:solidFill>
                <a:srgbClr val="262626"/>
              </a:solidFill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433756" y="3611885"/>
            <a:ext cx="7473000" cy="60351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6" name="Google Shape;116;p2"/>
          <p:cNvSpPr txBox="1"/>
          <p:nvPr>
            <p:ph idx="1" type="body"/>
          </p:nvPr>
        </p:nvSpPr>
        <p:spPr>
          <a:xfrm>
            <a:off x="845236" y="4434840"/>
            <a:ext cx="6650109" cy="521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3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GPS-Denied Indoors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Indoor reconnaissance can't rely on GPS. The platform must navigate complex interiors on its own.</a:t>
            </a:r>
            <a:endParaRPr sz="3200"/>
          </a:p>
        </p:txBody>
      </p:sp>
      <p:sp>
        <p:nvSpPr>
          <p:cNvPr id="117" name="Google Shape;117;p2"/>
          <p:cNvSpPr/>
          <p:nvPr/>
        </p:nvSpPr>
        <p:spPr>
          <a:xfrm>
            <a:off x="8455465" y="3611885"/>
            <a:ext cx="7473000" cy="60351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8" name="Google Shape;118;p2"/>
          <p:cNvSpPr txBox="1"/>
          <p:nvPr>
            <p:ph idx="1" type="body"/>
          </p:nvPr>
        </p:nvSpPr>
        <p:spPr>
          <a:xfrm>
            <a:off x="8866945" y="4434840"/>
            <a:ext cx="6650109" cy="521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3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Operator Cognitive Load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Manual flight in tight spaces overwhelms operators. High autonomy lets responders focus on the mission, not the sticks.</a:t>
            </a:r>
            <a:endParaRPr sz="3200"/>
          </a:p>
        </p:txBody>
      </p:sp>
      <p:sp>
        <p:nvSpPr>
          <p:cNvPr id="119" name="Google Shape;119;p2"/>
          <p:cNvSpPr/>
          <p:nvPr/>
        </p:nvSpPr>
        <p:spPr>
          <a:xfrm>
            <a:off x="16477174" y="3611885"/>
            <a:ext cx="7473000" cy="60351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0" name="Google Shape;120;p2"/>
          <p:cNvSpPr txBox="1"/>
          <p:nvPr>
            <p:ph idx="1" type="body"/>
          </p:nvPr>
        </p:nvSpPr>
        <p:spPr>
          <a:xfrm>
            <a:off x="16888654" y="4434840"/>
            <a:ext cx="6650109" cy="521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300"/>
              <a:buFont typeface="Arial"/>
              <a:buNone/>
            </a:pPr>
            <a:r>
              <a:rPr b="1" lang="en-US" sz="32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Raw Data ≠ Intelligence</a:t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Telemetry and 2D video flood incident commanders. The system must turn sensor readings into actionable decisions.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/>
          <p:nvPr>
            <p:ph idx="2" type="body"/>
          </p:nvPr>
        </p:nvSpPr>
        <p:spPr>
          <a:xfrm>
            <a:off x="433750" y="238925"/>
            <a:ext cx="157047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Arial"/>
              <a:buNone/>
            </a:pPr>
            <a:r>
              <a:rPr lang="en-US" sz="6400"/>
              <a:t>An intelligence and inspection platform with three integrated components</a:t>
            </a:r>
            <a:endParaRPr sz="6400"/>
          </a:p>
        </p:txBody>
      </p:sp>
      <p:sp>
        <p:nvSpPr>
          <p:cNvPr id="126" name="Google Shape;126;p3"/>
          <p:cNvSpPr/>
          <p:nvPr/>
        </p:nvSpPr>
        <p:spPr>
          <a:xfrm>
            <a:off x="433756" y="3383280"/>
            <a:ext cx="8778240" cy="24688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7" name="Google Shape;127;p3"/>
          <p:cNvSpPr txBox="1"/>
          <p:nvPr>
            <p:ph idx="1" type="body"/>
          </p:nvPr>
        </p:nvSpPr>
        <p:spPr>
          <a:xfrm>
            <a:off x="845236" y="3749040"/>
            <a:ext cx="795528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400"/>
              <a:buFont typeface="Arial"/>
              <a:buNone/>
            </a:pPr>
            <a:r>
              <a:rPr b="1" lang="en-US" sz="3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1.  </a:t>
            </a:r>
            <a:r>
              <a:rPr b="1" lang="en-US" sz="30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Attritable sub-250g UAV</a:t>
            </a:r>
            <a:endParaRPr sz="5400"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Onboard sensing, obstacle avoidance, and SLAM for full autonomy in GPS-denied interiors.</a:t>
            </a:r>
            <a:endParaRPr sz="5400"/>
          </a:p>
        </p:txBody>
      </p:sp>
      <p:sp>
        <p:nvSpPr>
          <p:cNvPr id="128" name="Google Shape;128;p3"/>
          <p:cNvSpPr/>
          <p:nvPr/>
        </p:nvSpPr>
        <p:spPr>
          <a:xfrm>
            <a:off x="433756" y="6172200"/>
            <a:ext cx="8778240" cy="24688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9" name="Google Shape;129;p3"/>
          <p:cNvSpPr txBox="1"/>
          <p:nvPr>
            <p:ph idx="1" type="body"/>
          </p:nvPr>
        </p:nvSpPr>
        <p:spPr>
          <a:xfrm>
            <a:off x="845236" y="6537960"/>
            <a:ext cx="795528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400"/>
              <a:buFont typeface="Arial"/>
              <a:buNone/>
            </a:pPr>
            <a:r>
              <a:rPr b="1" lang="en-US" sz="3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2.  </a:t>
            </a:r>
            <a:r>
              <a:rPr b="1" lang="en-US" sz="30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Ground Control Station</a:t>
            </a:r>
            <a:endParaRPr sz="5400"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Sensor fusion, data cleansing, and initial analysis via a ROS 2 pipeline.</a:t>
            </a:r>
            <a:endParaRPr sz="5400"/>
          </a:p>
        </p:txBody>
      </p:sp>
      <p:sp>
        <p:nvSpPr>
          <p:cNvPr id="130" name="Google Shape;130;p3"/>
          <p:cNvSpPr/>
          <p:nvPr/>
        </p:nvSpPr>
        <p:spPr>
          <a:xfrm>
            <a:off x="433756" y="8961120"/>
            <a:ext cx="8778240" cy="246888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1" name="Google Shape;131;p3"/>
          <p:cNvSpPr txBox="1"/>
          <p:nvPr>
            <p:ph idx="1" type="body"/>
          </p:nvPr>
        </p:nvSpPr>
        <p:spPr>
          <a:xfrm>
            <a:off x="845236" y="9326880"/>
            <a:ext cx="795528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400"/>
              <a:buFont typeface="Arial"/>
              <a:buNone/>
            </a:pPr>
            <a:r>
              <a:rPr b="1" lang="en-US" sz="3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3.  </a:t>
            </a:r>
            <a:r>
              <a:rPr b="1" lang="en-US" sz="30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Visualization Interface</a:t>
            </a:r>
            <a:endParaRPr sz="5400"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 high-fidelity real-time 3D digital twin that turns data into decisions.</a:t>
            </a:r>
            <a:endParaRPr sz="5400"/>
          </a:p>
        </p:txBody>
      </p:sp>
      <p:pic>
        <p:nvPicPr>
          <p:cNvPr id="132" name="Google Shape;13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76" y="3657600"/>
            <a:ext cx="14098168" cy="8129943"/>
          </a:xfrm>
          <a:prstGeom prst="rect">
            <a:avLst/>
          </a:prstGeom>
          <a:noFill/>
          <a:ln cap="flat" cmpd="sng" w="9525">
            <a:solidFill>
              <a:srgbClr val="DCDEE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/>
              <a:t>Sensors swap to fit the mission </a:t>
            </a:r>
            <a:endParaRPr/>
          </a:p>
        </p:txBody>
      </p:sp>
      <p:sp>
        <p:nvSpPr>
          <p:cNvPr id="138" name="Google Shape;138;p4"/>
          <p:cNvSpPr/>
          <p:nvPr/>
        </p:nvSpPr>
        <p:spPr>
          <a:xfrm>
            <a:off x="433756" y="269819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9" name="Google Shape;139;p4"/>
          <p:cNvSpPr txBox="1"/>
          <p:nvPr>
            <p:ph idx="1" type="body"/>
          </p:nvPr>
        </p:nvSpPr>
        <p:spPr>
          <a:xfrm>
            <a:off x="845236" y="315539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IMU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UAV stabilization</a:t>
            </a:r>
            <a:endParaRPr sz="5700"/>
          </a:p>
        </p:txBody>
      </p:sp>
      <p:sp>
        <p:nvSpPr>
          <p:cNvPr id="140" name="Google Shape;140;p4"/>
          <p:cNvSpPr/>
          <p:nvPr/>
        </p:nvSpPr>
        <p:spPr>
          <a:xfrm>
            <a:off x="8440225" y="269819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1" name="Google Shape;141;p4"/>
          <p:cNvSpPr txBox="1"/>
          <p:nvPr>
            <p:ph idx="1" type="body"/>
          </p:nvPr>
        </p:nvSpPr>
        <p:spPr>
          <a:xfrm>
            <a:off x="8851705" y="315539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RGB Camera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Visual navigation &amp; mapping</a:t>
            </a:r>
            <a:endParaRPr sz="5700"/>
          </a:p>
        </p:txBody>
      </p:sp>
      <p:sp>
        <p:nvSpPr>
          <p:cNvPr id="142" name="Google Shape;142;p4"/>
          <p:cNvSpPr/>
          <p:nvPr/>
        </p:nvSpPr>
        <p:spPr>
          <a:xfrm>
            <a:off x="16446694" y="269819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3" name="Google Shape;143;p4"/>
          <p:cNvSpPr txBox="1"/>
          <p:nvPr>
            <p:ph idx="1" type="body"/>
          </p:nvPr>
        </p:nvSpPr>
        <p:spPr>
          <a:xfrm>
            <a:off x="16858174" y="315539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ToF Camera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Depth estimation</a:t>
            </a:r>
            <a:endParaRPr sz="5700"/>
          </a:p>
        </p:txBody>
      </p:sp>
      <p:sp>
        <p:nvSpPr>
          <p:cNvPr id="144" name="Google Shape;144;p4"/>
          <p:cNvSpPr/>
          <p:nvPr/>
        </p:nvSpPr>
        <p:spPr>
          <a:xfrm>
            <a:off x="433756" y="594431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5" name="Google Shape;145;p4"/>
          <p:cNvSpPr txBox="1"/>
          <p:nvPr>
            <p:ph idx="1" type="body"/>
          </p:nvPr>
        </p:nvSpPr>
        <p:spPr>
          <a:xfrm>
            <a:off x="845236" y="640151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Thermal Camera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Detect fires &amp; people</a:t>
            </a:r>
            <a:endParaRPr sz="5700"/>
          </a:p>
        </p:txBody>
      </p:sp>
      <p:sp>
        <p:nvSpPr>
          <p:cNvPr id="146" name="Google Shape;146;p4"/>
          <p:cNvSpPr/>
          <p:nvPr/>
        </p:nvSpPr>
        <p:spPr>
          <a:xfrm>
            <a:off x="8440225" y="594431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7" name="Google Shape;147;p4"/>
          <p:cNvSpPr txBox="1"/>
          <p:nvPr>
            <p:ph idx="1" type="body"/>
          </p:nvPr>
        </p:nvSpPr>
        <p:spPr>
          <a:xfrm>
            <a:off x="8851705" y="640151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Gas Sensors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Evaluate chemical leaks</a:t>
            </a:r>
            <a:endParaRPr sz="5700"/>
          </a:p>
        </p:txBody>
      </p:sp>
      <p:sp>
        <p:nvSpPr>
          <p:cNvPr id="148" name="Google Shape;148;p4"/>
          <p:cNvSpPr/>
          <p:nvPr/>
        </p:nvSpPr>
        <p:spPr>
          <a:xfrm>
            <a:off x="16446694" y="5944318"/>
            <a:ext cx="7503600" cy="27432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9" name="Google Shape;149;p4"/>
          <p:cNvSpPr txBox="1"/>
          <p:nvPr>
            <p:ph idx="1" type="body"/>
          </p:nvPr>
        </p:nvSpPr>
        <p:spPr>
          <a:xfrm>
            <a:off x="16858174" y="6401518"/>
            <a:ext cx="6680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400"/>
              <a:buFont typeface="Arial"/>
              <a:buNone/>
            </a:pPr>
            <a:r>
              <a:rPr b="1" lang="en-US" sz="33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Microphones</a:t>
            </a:r>
            <a:endParaRPr sz="57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950"/>
              <a:buFont typeface="Arial"/>
              <a:buNone/>
            </a:pPr>
            <a:r>
              <a:rPr lang="en-US" sz="28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 sz="5700"/>
          </a:p>
        </p:txBody>
      </p:sp>
      <p:sp>
        <p:nvSpPr>
          <p:cNvPr id="150" name="Google Shape;150;p4"/>
          <p:cNvSpPr txBox="1"/>
          <p:nvPr>
            <p:ph idx="1" type="body"/>
          </p:nvPr>
        </p:nvSpPr>
        <p:spPr>
          <a:xfrm>
            <a:off x="433750" y="9488703"/>
            <a:ext cx="23516400" cy="31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431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</a:rPr>
              <a:t>Customer discovery with first responders defined the UAV targets: low cost, long flight time, and an interchangeable mission-specific sensor suite — using all Blue UAS certified components.</a:t>
            </a:r>
            <a:endParaRPr sz="3200">
              <a:solidFill>
                <a:schemeClr val="dk1"/>
              </a:solidFill>
            </a:endParaRPr>
          </a:p>
          <a:p>
            <a:pPr indent="-431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●"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Sub-250g limits a single airframe</a:t>
            </a:r>
            <a:r>
              <a:rPr lang="en-US" sz="3200">
                <a:solidFill>
                  <a:schemeClr val="dk1"/>
                </a:solidFill>
              </a:rPr>
              <a:t>: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missions split sensors across multiple UAVs</a:t>
            </a:r>
            <a:endParaRPr sz="3200">
              <a:solidFill>
                <a:schemeClr val="dk1"/>
              </a:solidFill>
            </a:endParaRPr>
          </a:p>
          <a:p>
            <a:pPr indent="-431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●"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initial build carries RGB, ToF, and thermal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 txBox="1"/>
          <p:nvPr>
            <p:ph idx="2" type="body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/>
              <a:t>Compute Architecture for Autonomy</a:t>
            </a:r>
            <a:endParaRPr/>
          </a:p>
        </p:txBody>
      </p:sp>
      <p:sp>
        <p:nvSpPr>
          <p:cNvPr id="156" name="Google Shape;156;p5"/>
          <p:cNvSpPr/>
          <p:nvPr/>
        </p:nvSpPr>
        <p:spPr>
          <a:xfrm>
            <a:off x="433750" y="3931924"/>
            <a:ext cx="11438100" cy="50634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7" name="Google Shape;157;p5"/>
          <p:cNvSpPr txBox="1"/>
          <p:nvPr>
            <p:ph idx="1" type="body"/>
          </p:nvPr>
        </p:nvSpPr>
        <p:spPr>
          <a:xfrm>
            <a:off x="890956" y="4389120"/>
            <a:ext cx="10523804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2500"/>
              <a:buFont typeface="Arial"/>
              <a:buNone/>
            </a:pPr>
            <a:r>
              <a:rPr b="1" lang="en-US" sz="4000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The Mass Constraint</a:t>
            </a:r>
            <a:endParaRPr sz="6300"/>
          </a:p>
          <a:p>
            <a:pPr indent="-47929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Discrete boards (Raspberry Pi, standalone MCUs) were evaluated and rejected.</a:t>
            </a:r>
            <a:endParaRPr sz="6300"/>
          </a:p>
          <a:p>
            <a:pPr indent="-47929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Wiring, connectors, and mounting hardware add parasitic mass.</a:t>
            </a:r>
            <a:endParaRPr sz="6300"/>
          </a:p>
          <a:p>
            <a:pPr indent="-479298" lvl="0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Individually minor — but collectively they exceed the available mass margin.</a:t>
            </a:r>
            <a:endParaRPr sz="6300"/>
          </a:p>
        </p:txBody>
      </p:sp>
      <p:sp>
        <p:nvSpPr>
          <p:cNvPr id="158" name="Google Shape;158;p5"/>
          <p:cNvSpPr/>
          <p:nvPr/>
        </p:nvSpPr>
        <p:spPr>
          <a:xfrm>
            <a:off x="12512050" y="3931924"/>
            <a:ext cx="11438100" cy="5063400"/>
          </a:xfrm>
          <a:prstGeom prst="roundRect">
            <a:avLst>
              <a:gd fmla="val 6000" name="adj"/>
            </a:avLst>
          </a:prstGeom>
          <a:solidFill>
            <a:srgbClr val="EDE7F3"/>
          </a:solidFill>
          <a:ln cap="flat" cmpd="sng" w="12700">
            <a:solidFill>
              <a:srgbClr val="DE6A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9" name="Google Shape;159;p5"/>
          <p:cNvSpPr txBox="1"/>
          <p:nvPr>
            <p:ph idx="1" type="body"/>
          </p:nvPr>
        </p:nvSpPr>
        <p:spPr>
          <a:xfrm>
            <a:off x="12969240" y="4389120"/>
            <a:ext cx="10523804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E6A10"/>
              </a:buClr>
              <a:buSzPts val="2500"/>
              <a:buFont typeface="Arial"/>
              <a:buNone/>
            </a:pPr>
            <a:r>
              <a:rPr b="1" lang="en-US" sz="4000">
                <a:solidFill>
                  <a:srgbClr val="DE6A10"/>
                </a:solidFill>
                <a:latin typeface="Arial"/>
                <a:ea typeface="Arial"/>
                <a:cs typeface="Arial"/>
                <a:sym typeface="Arial"/>
              </a:rPr>
              <a:t>The Solution: VOXL 2</a:t>
            </a:r>
            <a:endParaRPr sz="63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2150"/>
              <a:buFont typeface="Arial"/>
              <a:buNone/>
            </a:pPr>
            <a:r>
              <a:rPr lang="en-US" sz="36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ModalAI VOXL 2 integrates flight control and companion compute on a single board.</a:t>
            </a:r>
            <a:endParaRPr sz="6300"/>
          </a:p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2150"/>
              <a:buFont typeface="Arial"/>
              <a:buNone/>
            </a:pPr>
            <a:r>
              <a:rPr lang="en-US" sz="36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One integrated platform eliminates interconnect mass while delivering the processing headroom SLAM requires.</a:t>
            </a:r>
            <a:endParaRPr sz="6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"/>
          <p:cNvSpPr txBox="1"/>
          <p:nvPr>
            <p:ph idx="2" type="body"/>
          </p:nvPr>
        </p:nvSpPr>
        <p:spPr>
          <a:xfrm>
            <a:off x="433750" y="238925"/>
            <a:ext cx="181338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Chassis Desig</a:t>
            </a:r>
            <a:r>
              <a:rPr lang="en-US"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n for Mass Priority </a:t>
            </a:r>
            <a:endParaRPr/>
          </a:p>
        </p:txBody>
      </p:sp>
      <p:sp>
        <p:nvSpPr>
          <p:cNvPr id="165" name="Google Shape;165;p6"/>
          <p:cNvSpPr/>
          <p:nvPr/>
        </p:nvSpPr>
        <p:spPr>
          <a:xfrm>
            <a:off x="433756" y="2494250"/>
            <a:ext cx="5700000" cy="1500000"/>
          </a:xfrm>
          <a:prstGeom prst="chevron">
            <a:avLst>
              <a:gd fmla="val 35000" name="adj"/>
            </a:avLst>
          </a:prstGeom>
          <a:solidFill>
            <a:srgbClr val="703F9F"/>
          </a:solidFill>
          <a:ln>
            <a:noFill/>
          </a:ln>
        </p:spPr>
        <p:txBody>
          <a:bodyPr anchorCtr="0" anchor="ctr" bIns="0" lIns="45700" spcFirstLastPara="1" rIns="2286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SCREEN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mass, ROS 2, availability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6283756" y="2494250"/>
            <a:ext cx="5700000" cy="1500000"/>
          </a:xfrm>
          <a:prstGeom prst="chevron">
            <a:avLst>
              <a:gd fmla="val 35000" name="adj"/>
            </a:avLst>
          </a:prstGeom>
          <a:solidFill>
            <a:srgbClr val="DE6A10"/>
          </a:solidFill>
          <a:ln>
            <a:noFill/>
          </a:ln>
        </p:spPr>
        <p:txBody>
          <a:bodyPr anchorCtr="0" anchor="ctr" bIns="0" lIns="45700" spcFirstLastPara="1" rIns="2286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WEIGHT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pairwise, mass-priority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12133756" y="2494250"/>
            <a:ext cx="5700000" cy="1500000"/>
          </a:xfrm>
          <a:prstGeom prst="chevron">
            <a:avLst>
              <a:gd fmla="val 35000" name="adj"/>
            </a:avLst>
          </a:prstGeom>
          <a:solidFill>
            <a:srgbClr val="703F9F"/>
          </a:solidFill>
          <a:ln>
            <a:noFill/>
          </a:ln>
        </p:spPr>
        <p:txBody>
          <a:bodyPr anchorCtr="0" anchor="ctr" bIns="0" lIns="45700" spcFirstLastPara="1" rIns="2286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SCORE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7-criteria matrix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17983756" y="2494250"/>
            <a:ext cx="5700000" cy="1500000"/>
          </a:xfrm>
          <a:prstGeom prst="chevron">
            <a:avLst>
              <a:gd fmla="val 35000" name="adj"/>
            </a:avLst>
          </a:prstGeom>
          <a:solidFill>
            <a:srgbClr val="DE6A10"/>
          </a:solidFill>
          <a:ln>
            <a:noFill/>
          </a:ln>
        </p:spPr>
        <p:txBody>
          <a:bodyPr anchorCtr="0" anchor="ctr" bIns="0" lIns="45700" spcFirstLastPara="1" rIns="2286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SELECT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max score + risk check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43175"/>
            <a:ext cx="6475649" cy="3829650"/>
          </a:xfrm>
          <a:prstGeom prst="rect">
            <a:avLst/>
          </a:prstGeom>
          <a:noFill/>
          <a:ln cap="flat" cmpd="sng" w="12700">
            <a:solidFill>
              <a:srgbClr val="B0B0B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0" name="Google Shape;17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4100" y="4943175"/>
            <a:ext cx="8240777" cy="3829650"/>
          </a:xfrm>
          <a:prstGeom prst="rect">
            <a:avLst/>
          </a:prstGeom>
          <a:noFill/>
          <a:ln cap="flat" cmpd="sng" w="12700">
            <a:solidFill>
              <a:srgbClr val="B0B0B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1" name="Google Shape;171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3325" y="4969475"/>
            <a:ext cx="8674012" cy="3803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902230bf_0_9"/>
          <p:cNvSpPr txBox="1"/>
          <p:nvPr>
            <p:ph idx="2" type="body"/>
          </p:nvPr>
        </p:nvSpPr>
        <p:spPr>
          <a:xfrm>
            <a:off x="433755" y="238931"/>
            <a:ext cx="146748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Chassis Material Selection</a:t>
            </a:r>
            <a:endParaRPr/>
          </a:p>
        </p:txBody>
      </p:sp>
      <p:pic>
        <p:nvPicPr>
          <p:cNvPr id="177" name="Google Shape;177;g3f5902230bf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6225" y="2589558"/>
            <a:ext cx="16413629" cy="364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g3f5902230bf_0_9"/>
          <p:cNvGrpSpPr/>
          <p:nvPr/>
        </p:nvGrpSpPr>
        <p:grpSpPr>
          <a:xfrm>
            <a:off x="1183171" y="6356859"/>
            <a:ext cx="22017666" cy="4101687"/>
            <a:chOff x="3037728" y="8931554"/>
            <a:chExt cx="13639142" cy="2540846"/>
          </a:xfrm>
        </p:grpSpPr>
        <p:pic>
          <p:nvPicPr>
            <p:cNvPr id="179" name="Google Shape;179;g3f5902230bf_0_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037728" y="8931564"/>
              <a:ext cx="8563820" cy="25298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g3f5902230bf_0_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458930" y="8931554"/>
              <a:ext cx="5217940" cy="25408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1" name="Google Shape;181;g3f5902230bf_0_9"/>
          <p:cNvSpPr txBox="1"/>
          <p:nvPr/>
        </p:nvSpPr>
        <p:spPr>
          <a:xfrm>
            <a:off x="2860800" y="11105575"/>
            <a:ext cx="18662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Salehzadeh, R.; Ortolan, C.; Mogulla, A.R.; Zia, A.K.M.; Stepanek, S.; Lee, Y.K.; Mynderse, J.A. System Design and Evaluation of a Lightweight Micro-UAV for Emergency Response. </a:t>
            </a:r>
            <a:r>
              <a:rPr i="1" lang="en-US" sz="2400">
                <a:solidFill>
                  <a:schemeClr val="dk1"/>
                </a:solidFill>
              </a:rPr>
              <a:t>Drones</a:t>
            </a:r>
            <a:r>
              <a:rPr lang="en-US" sz="2400">
                <a:solidFill>
                  <a:schemeClr val="dk1"/>
                </a:solidFill>
              </a:rPr>
              <a:t> </a:t>
            </a:r>
            <a:r>
              <a:rPr b="1" lang="en-US" sz="2400">
                <a:solidFill>
                  <a:schemeClr val="dk1"/>
                </a:solidFill>
              </a:rPr>
              <a:t>2026</a:t>
            </a:r>
            <a:r>
              <a:rPr lang="en-US" sz="2400">
                <a:solidFill>
                  <a:schemeClr val="dk1"/>
                </a:solidFill>
              </a:rPr>
              <a:t>, </a:t>
            </a:r>
            <a:r>
              <a:rPr i="1" lang="en-US" sz="2400">
                <a:solidFill>
                  <a:schemeClr val="dk1"/>
                </a:solidFill>
              </a:rPr>
              <a:t>10</a:t>
            </a:r>
            <a:r>
              <a:rPr lang="en-US" sz="2400">
                <a:solidFill>
                  <a:schemeClr val="dk1"/>
                </a:solidFill>
              </a:rPr>
              <a:t>, 413. https://doi.org/10.3390/drones10060413 </a:t>
            </a:r>
            <a:endParaRPr sz="2400"/>
          </a:p>
        </p:txBody>
      </p:sp>
      <p:sp>
        <p:nvSpPr>
          <p:cNvPr id="182" name="Google Shape;182;g3f5902230bf_0_9"/>
          <p:cNvSpPr/>
          <p:nvPr/>
        </p:nvSpPr>
        <p:spPr>
          <a:xfrm>
            <a:off x="19137000" y="6443300"/>
            <a:ext cx="3644700" cy="39048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584eac725_0_0"/>
          <p:cNvSpPr txBox="1"/>
          <p:nvPr>
            <p:ph idx="2" type="body"/>
          </p:nvPr>
        </p:nvSpPr>
        <p:spPr>
          <a:xfrm>
            <a:off x="433755" y="238931"/>
            <a:ext cx="14674800" cy="1280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Assembled MAD Drone </a:t>
            </a:r>
            <a:endParaRPr/>
          </a:p>
        </p:txBody>
      </p:sp>
      <p:pic>
        <p:nvPicPr>
          <p:cNvPr id="188" name="Google Shape;188;g3f584eac725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750" y="3569831"/>
            <a:ext cx="8825928" cy="65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f584eac725_0_0" title="revised_uav_assembled_white_bg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59678" y="3124181"/>
            <a:ext cx="14819523" cy="74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84eac725_0_5"/>
          <p:cNvSpPr txBox="1"/>
          <p:nvPr/>
        </p:nvSpPr>
        <p:spPr>
          <a:xfrm>
            <a:off x="433805" y="167781"/>
            <a:ext cx="14674800" cy="21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/>
              <a:t>What Is </a:t>
            </a:r>
            <a:r>
              <a:rPr b="1" lang="en-US" sz="7200"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R</a:t>
            </a:r>
            <a:r>
              <a:rPr b="1" lang="en-US" sz="7200"/>
              <a:t>obotic Operating System (ROS)</a:t>
            </a:r>
            <a:r>
              <a:rPr b="1" lang="en-US" sz="7200"/>
              <a:t> 2?</a:t>
            </a:r>
            <a:endParaRPr b="1" sz="7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</a:rPr>
              <a:t>The distributed messaging framework that lets every sensor, algorithm, and actuator on the platform talk to each other in real time.</a:t>
            </a:r>
            <a:endParaRPr b="1" sz="8200"/>
          </a:p>
        </p:txBody>
      </p:sp>
      <p:sp>
        <p:nvSpPr>
          <p:cNvPr id="195" name="Google Shape;195;g3f584eac725_0_5"/>
          <p:cNvSpPr/>
          <p:nvPr/>
        </p:nvSpPr>
        <p:spPr>
          <a:xfrm>
            <a:off x="433806" y="3860770"/>
            <a:ext cx="11438100" cy="6400800"/>
          </a:xfrm>
          <a:prstGeom prst="roundRect">
            <a:avLst>
              <a:gd fmla="val 6000" name="adj"/>
            </a:avLst>
          </a:prstGeom>
          <a:solidFill>
            <a:srgbClr val="F4F1F7"/>
          </a:solidFill>
          <a:ln cap="flat" cmpd="sng" w="12700">
            <a:solidFill>
              <a:srgbClr val="703F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6" name="Google Shape;196;g3f584eac725_0_5"/>
          <p:cNvSpPr txBox="1"/>
          <p:nvPr/>
        </p:nvSpPr>
        <p:spPr>
          <a:xfrm>
            <a:off x="891006" y="4317970"/>
            <a:ext cx="105237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703F9F"/>
                </a:solidFill>
              </a:rPr>
              <a:t>Core Concepts</a:t>
            </a:r>
            <a:endParaRPr sz="3200">
              <a:solidFill>
                <a:srgbClr val="0C0C0C"/>
              </a:solidFill>
            </a:endParaRPr>
          </a:p>
          <a:p>
            <a:pPr indent="-457073" lvl="0" marL="384048" rtl="0" algn="l"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200"/>
              <a:buChar char="•"/>
            </a:pPr>
            <a:r>
              <a:rPr lang="en-US" sz="3200">
                <a:solidFill>
                  <a:srgbClr val="262626"/>
                </a:solidFill>
              </a:rPr>
              <a:t>Nodes: independent processes, each handling one job: a sensor driver, a filter, a planner.</a:t>
            </a:r>
            <a:endParaRPr sz="3200">
              <a:solidFill>
                <a:srgbClr val="0C0C0C"/>
              </a:solidFill>
            </a:endParaRPr>
          </a:p>
          <a:p>
            <a:pPr indent="-457073" lvl="0" marL="384048" rtl="0" algn="l"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200"/>
              <a:buChar char="•"/>
            </a:pPr>
            <a:r>
              <a:rPr lang="en-US" sz="3200">
                <a:solidFill>
                  <a:srgbClr val="262626"/>
                </a:solidFill>
              </a:rPr>
              <a:t>Topics: a publish/subscribe bus; nodes publish data without knowing who's listening.</a:t>
            </a:r>
            <a:endParaRPr sz="3200">
              <a:solidFill>
                <a:srgbClr val="0C0C0C"/>
              </a:solidFill>
            </a:endParaRPr>
          </a:p>
          <a:p>
            <a:pPr indent="-457073" lvl="0" marL="384048" rtl="0" algn="l"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200"/>
              <a:buChar char="•"/>
            </a:pPr>
            <a:r>
              <a:rPr lang="en-US" sz="3200">
                <a:solidFill>
                  <a:srgbClr val="262626"/>
                </a:solidFill>
              </a:rPr>
              <a:t>Services &amp; Actions: request/response calls and long-running tasks with feedback.</a:t>
            </a:r>
            <a:endParaRPr sz="3200">
              <a:solidFill>
                <a:srgbClr val="0C0C0C"/>
              </a:solidFill>
            </a:endParaRPr>
          </a:p>
          <a:p>
            <a:pPr indent="-457073" lvl="0" marL="384048" rtl="0" algn="l"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200"/>
              <a:buChar char="•"/>
            </a:pPr>
            <a:r>
              <a:rPr lang="en-US" sz="3200">
                <a:solidFill>
                  <a:srgbClr val="262626"/>
                </a:solidFill>
              </a:rPr>
              <a:t>Parameters: runtime configuration values a node can read without restarting.</a:t>
            </a:r>
            <a:endParaRPr sz="3200">
              <a:solidFill>
                <a:srgbClr val="0C0C0C"/>
              </a:solidFill>
            </a:endParaRPr>
          </a:p>
        </p:txBody>
      </p:sp>
      <p:sp>
        <p:nvSpPr>
          <p:cNvPr id="197" name="Google Shape;197;g3f584eac725_0_5"/>
          <p:cNvSpPr/>
          <p:nvPr/>
        </p:nvSpPr>
        <p:spPr>
          <a:xfrm>
            <a:off x="12512090" y="3860770"/>
            <a:ext cx="11438100" cy="6400800"/>
          </a:xfrm>
          <a:prstGeom prst="roundRect">
            <a:avLst>
              <a:gd fmla="val 6000" name="adj"/>
            </a:avLst>
          </a:prstGeom>
          <a:solidFill>
            <a:srgbClr val="EDE7F3"/>
          </a:solidFill>
          <a:ln cap="flat" cmpd="sng" w="12700">
            <a:solidFill>
              <a:srgbClr val="DE6A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8" name="Google Shape;198;g3f584eac725_0_5"/>
          <p:cNvSpPr txBox="1"/>
          <p:nvPr/>
        </p:nvSpPr>
        <p:spPr>
          <a:xfrm>
            <a:off x="12969290" y="4317970"/>
            <a:ext cx="105237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DE6A10"/>
                </a:solidFill>
              </a:rPr>
              <a:t>Why ROS 2 for This Platform</a:t>
            </a:r>
            <a:endParaRPr sz="3200">
              <a:solidFill>
                <a:srgbClr val="0C0C0C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</a:rPr>
              <a:t>DDS-based transport gives real-time, low-latency messaging suited to flight control.</a:t>
            </a:r>
            <a:endParaRPr sz="3200">
              <a:solidFill>
                <a:srgbClr val="0C0C0C"/>
              </a:solidFill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</a:rPr>
              <a:t>Modular nodes let sensors swap in and out without touching the rest of the pipeline, and bridge cleanly into Unreal Engine for the live 3D digital twin.</a:t>
            </a:r>
            <a:endParaRPr sz="3200">
              <a:solidFill>
                <a:srgbClr val="0C0C0C"/>
              </a:solidFill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</a:rPr>
              <a:t>The same node graph runs unmodified from a laptop simulation to the onboard companion computer.</a:t>
            </a:r>
            <a:endParaRPr sz="3200">
              <a:solidFill>
                <a:srgbClr val="0C0C0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12DAF2-4640-47D8-A111-406B4A97B380}"/>
</file>

<file path=customXml/itemProps2.xml><?xml version="1.0" encoding="utf-8"?>
<ds:datastoreItem xmlns:ds="http://schemas.openxmlformats.org/officeDocument/2006/customXml" ds:itemID="{53799A66-A8C9-40ED-A31D-20745082B533}"/>
</file>

<file path=customXml/itemProps3.xml><?xml version="1.0" encoding="utf-8"?>
<ds:datastoreItem xmlns:ds="http://schemas.openxmlformats.org/officeDocument/2006/customXml" ds:itemID="{6780623C-8524-45CF-98E3-965B2C6C4CD5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Schmitt, Jacqueline Rose (Jacquie) CTR USARMY DEVCOM GVSC (USA)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